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embeddedFontLst>
    <p:embeddedFont>
      <p:font typeface="Average"/>
      <p:regular r:id="rId44"/>
    </p:embeddedFont>
    <p:embeddedFont>
      <p:font typeface="Oswald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19A2A99-F00A-4808-BE5C-6270BB6FD1DB}">
  <a:tblStyle styleId="{219A2A99-F00A-4808-BE5C-6270BB6FD1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44" Type="http://schemas.openxmlformats.org/officeDocument/2006/relationships/font" Target="fonts/Average-regular.fntdata"/><Relationship Id="rId21" Type="http://schemas.openxmlformats.org/officeDocument/2006/relationships/slide" Target="slides/slide14.xml"/><Relationship Id="rId43" Type="http://schemas.openxmlformats.org/officeDocument/2006/relationships/slide" Target="slides/slide36.xml"/><Relationship Id="rId24" Type="http://schemas.openxmlformats.org/officeDocument/2006/relationships/slide" Target="slides/slide17.xml"/><Relationship Id="rId46" Type="http://schemas.openxmlformats.org/officeDocument/2006/relationships/font" Target="fonts/Oswald-bold.fntdata"/><Relationship Id="rId23" Type="http://schemas.openxmlformats.org/officeDocument/2006/relationships/slide" Target="slides/slide16.xml"/><Relationship Id="rId45" Type="http://schemas.openxmlformats.org/officeDocument/2006/relationships/font" Target="fonts/Oswald-regular.fntdata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mathsisfun.com/mean.html" TargetMode="External"/><Relationship Id="rId3" Type="http://schemas.openxmlformats.org/officeDocument/2006/relationships/hyperlink" Target="http://www.mathsisfun.com/median.html" TargetMode="External"/><Relationship Id="rId4" Type="http://schemas.openxmlformats.org/officeDocument/2006/relationships/hyperlink" Target="http://www.mathsisfun.com/median.html" TargetMode="External"/><Relationship Id="rId5" Type="http://schemas.openxmlformats.org/officeDocument/2006/relationships/hyperlink" Target="http://www.mathsisfun.com/mode.html" TargetMode="External"/><Relationship Id="rId6" Type="http://schemas.openxmlformats.org/officeDocument/2006/relationships/hyperlink" Target="http://www.mathsisfun.com/mode.htm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probabilidad de que ocurra un determinado número de eventos durante cierto período de tiempo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frequency of the number of goals scored by teams during the first round matches of the 2002 World Cup.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Another example is rolling of a dice during a fixed two-minute time period.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Similarly count the number of emails you received between 4pm-5pm on a Friday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ejamples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copa del mundo goals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Fallas de electricidad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manera de escribir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moneda caiga cara o sello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mitad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obtener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independientes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hay coneccion entre ellas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inventado por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le gustaba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el vivio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tuvieren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sobre? dividido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tierra humeda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ganaron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valer que es 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tabla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columna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porciento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valores exactos de los eventos 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bayes utalizo probabilidades y no counts completa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dividido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multiplicado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proporcional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queremos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humos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Shape 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hecho por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Shape 3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/>
          <p:nvPr>
            <p:ph idx="2" type="sldImg"/>
          </p:nvPr>
        </p:nvSpPr>
        <p:spPr>
          <a:xfrm>
            <a:off x="38127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Shape 3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sectores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temas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dominios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Clasificador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000">
                <a:highlight>
                  <a:srgbClr val="FFFFFF"/>
                </a:highlight>
              </a:rPr>
              <a:t>suposición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Shape 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Shape 3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Shape 3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poque Cuadrado?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+4 +4 -4 -4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+7 +1 -6 -2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s-419"/>
              <a:t>Alturas de personas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s-419"/>
              <a:t>Tamaño de las cosas producidas por las máquinas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s-419"/>
              <a:t>Errores en las mediciones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s-419"/>
              <a:t>presión sanguínea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419" u="sng">
                <a:solidFill>
                  <a:schemeClr val="hlink"/>
                </a:solidFill>
                <a:hlinkClick r:id="rId2"/>
              </a:rPr>
              <a:t>mean</a:t>
            </a:r>
            <a:r>
              <a:rPr lang="es-419">
                <a:solidFill>
                  <a:schemeClr val="dk1"/>
                </a:solidFill>
              </a:rPr>
              <a:t> =</a:t>
            </a:r>
            <a:r>
              <a:rPr lang="es-419">
                <a:solidFill>
                  <a:schemeClr val="dk1"/>
                </a:solidFill>
                <a:hlinkClick r:id="rId3"/>
              </a:rPr>
              <a:t> </a:t>
            </a:r>
            <a:r>
              <a:rPr lang="es-419" u="sng">
                <a:solidFill>
                  <a:schemeClr val="hlink"/>
                </a:solidFill>
                <a:hlinkClick r:id="rId4"/>
              </a:rPr>
              <a:t>median</a:t>
            </a:r>
            <a:r>
              <a:rPr lang="es-419">
                <a:solidFill>
                  <a:schemeClr val="dk1"/>
                </a:solidFill>
              </a:rPr>
              <a:t> =</a:t>
            </a:r>
            <a:r>
              <a:rPr lang="es-419">
                <a:solidFill>
                  <a:schemeClr val="dk1"/>
                </a:solidFill>
                <a:hlinkClick r:id="rId5"/>
              </a:rPr>
              <a:t> </a:t>
            </a:r>
            <a:r>
              <a:rPr lang="es-419" u="sng">
                <a:solidFill>
                  <a:schemeClr val="hlink"/>
                </a:solidFill>
                <a:hlinkClick r:id="rId6"/>
              </a:rPr>
              <a:t>mode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419"/>
              <a:t>symetrical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419"/>
              <a:t>use of standard deviation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2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Shape 55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56" name="Shape 56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3125" lIns="93125" rIns="93125" wrap="square" tIns="931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3125" lIns="93125" rIns="93125" wrap="square" tIns="931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3125" lIns="93125" rIns="93125" wrap="square" tIns="931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3125" lIns="93125" rIns="93125" wrap="square" tIns="93125"/>
          <a:lstStyle>
            <a:lvl1pPr lvl="0" rtl="0" algn="ctr">
              <a:spcBef>
                <a:spcPts val="0"/>
              </a:spcBef>
              <a:buSzPct val="100000"/>
              <a:defRPr sz="4900"/>
            </a:lvl1pPr>
            <a:lvl2pPr lvl="1" rtl="0" algn="ctr">
              <a:spcBef>
                <a:spcPts val="0"/>
              </a:spcBef>
              <a:buSzPct val="100000"/>
              <a:defRPr sz="4900"/>
            </a:lvl2pPr>
            <a:lvl3pPr lvl="2" rtl="0" algn="ctr">
              <a:spcBef>
                <a:spcPts val="0"/>
              </a:spcBef>
              <a:buSzPct val="100000"/>
              <a:defRPr sz="4900"/>
            </a:lvl3pPr>
            <a:lvl4pPr lvl="3" rtl="0" algn="ctr">
              <a:spcBef>
                <a:spcPts val="0"/>
              </a:spcBef>
              <a:buSzPct val="100000"/>
              <a:defRPr sz="4900"/>
            </a:lvl4pPr>
            <a:lvl5pPr lvl="4" rtl="0" algn="ctr">
              <a:spcBef>
                <a:spcPts val="0"/>
              </a:spcBef>
              <a:buSzPct val="100000"/>
              <a:defRPr sz="4900"/>
            </a:lvl5pPr>
            <a:lvl6pPr lvl="5" rtl="0" algn="ctr">
              <a:spcBef>
                <a:spcPts val="0"/>
              </a:spcBef>
              <a:buSzPct val="100000"/>
              <a:defRPr sz="4900"/>
            </a:lvl6pPr>
            <a:lvl7pPr lvl="6" rtl="0" algn="ctr">
              <a:spcBef>
                <a:spcPts val="0"/>
              </a:spcBef>
              <a:buSzPct val="100000"/>
              <a:defRPr sz="4900"/>
            </a:lvl7pPr>
            <a:lvl8pPr lvl="7" rtl="0" algn="ctr">
              <a:spcBef>
                <a:spcPts val="0"/>
              </a:spcBef>
              <a:buSzPct val="100000"/>
              <a:defRPr sz="4900"/>
            </a:lvl8pPr>
            <a:lvl9pPr lvl="8" rtl="0" algn="ctr">
              <a:spcBef>
                <a:spcPts val="0"/>
              </a:spcBef>
              <a:buSzPct val="100000"/>
              <a:defRPr sz="4900"/>
            </a:lvl9pPr>
          </a:lstStyle>
          <a:p/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2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3125" lIns="93125" rIns="93125" wrap="square" tIns="93125"/>
          <a:lstStyle>
            <a:lvl1pPr lvl="0" rtl="0" algn="ctr">
              <a:spcBef>
                <a:spcPts val="0"/>
              </a:spcBef>
              <a:buSzPct val="100000"/>
              <a:defRPr sz="3700"/>
            </a:lvl1pPr>
            <a:lvl2pPr lvl="1" rtl="0" algn="ctr">
              <a:spcBef>
                <a:spcPts val="0"/>
              </a:spcBef>
              <a:buSzPct val="100000"/>
              <a:defRPr sz="3700"/>
            </a:lvl2pPr>
            <a:lvl3pPr lvl="2" rtl="0" algn="ctr">
              <a:spcBef>
                <a:spcPts val="0"/>
              </a:spcBef>
              <a:buSzPct val="100000"/>
              <a:defRPr sz="3700"/>
            </a:lvl3pPr>
            <a:lvl4pPr lvl="3" rtl="0" algn="ctr">
              <a:spcBef>
                <a:spcPts val="0"/>
              </a:spcBef>
              <a:buSzPct val="100000"/>
              <a:defRPr sz="3700"/>
            </a:lvl4pPr>
            <a:lvl5pPr lvl="4" rtl="0" algn="ctr">
              <a:spcBef>
                <a:spcPts val="0"/>
              </a:spcBef>
              <a:buSzPct val="100000"/>
              <a:defRPr sz="3700"/>
            </a:lvl5pPr>
            <a:lvl6pPr lvl="5" rtl="0" algn="ctr">
              <a:spcBef>
                <a:spcPts val="0"/>
              </a:spcBef>
              <a:buSzPct val="100000"/>
              <a:defRPr sz="3700"/>
            </a:lvl6pPr>
            <a:lvl7pPr lvl="6" rtl="0" algn="ctr">
              <a:spcBef>
                <a:spcPts val="0"/>
              </a:spcBef>
              <a:buSzPct val="100000"/>
              <a:defRPr sz="3700"/>
            </a:lvl7pPr>
            <a:lvl8pPr lvl="7" rtl="0" algn="ctr">
              <a:spcBef>
                <a:spcPts val="0"/>
              </a:spcBef>
              <a:buSzPct val="100000"/>
              <a:defRPr sz="3700"/>
            </a:lvl8pPr>
            <a:lvl9pPr lvl="8" rtl="0" algn="ctr">
              <a:spcBef>
                <a:spcPts val="0"/>
              </a:spcBef>
              <a:buSzPct val="100000"/>
              <a:defRPr sz="3700"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2" name="Shape 7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3125" lIns="93125" rIns="93125" wrap="square" tIns="931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3125" lIns="93125" rIns="93125" wrap="square" tIns="931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3125" lIns="93125" rIns="93125" wrap="square" tIns="931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6" name="Shape 8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Shape 87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3125" lIns="93125" rIns="93125" wrap="square" tIns="931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88" name="Shape 88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3125" lIns="93125" rIns="93125" wrap="square" tIns="931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3125" lIns="93125" rIns="93125" wrap="square" tIns="931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3125" lIns="93125" rIns="93125" wrap="square" tIns="93125"/>
          <a:lstStyle>
            <a:lvl1pPr lvl="0" rtl="0" algn="ctr">
              <a:spcBef>
                <a:spcPts val="0"/>
              </a:spcBef>
              <a:buSzPct val="100000"/>
              <a:defRPr sz="12200"/>
            </a:lvl1pPr>
            <a:lvl2pPr lvl="1" rtl="0" algn="ctr">
              <a:spcBef>
                <a:spcPts val="0"/>
              </a:spcBef>
              <a:buSzPct val="100000"/>
              <a:defRPr sz="12200"/>
            </a:lvl2pPr>
            <a:lvl3pPr lvl="2" rtl="0" algn="ctr">
              <a:spcBef>
                <a:spcPts val="0"/>
              </a:spcBef>
              <a:buSzPct val="100000"/>
              <a:defRPr sz="12200"/>
            </a:lvl3pPr>
            <a:lvl4pPr lvl="3" rtl="0" algn="ctr">
              <a:spcBef>
                <a:spcPts val="0"/>
              </a:spcBef>
              <a:buSzPct val="100000"/>
              <a:defRPr sz="12200"/>
            </a:lvl4pPr>
            <a:lvl5pPr lvl="4" rtl="0" algn="ctr">
              <a:spcBef>
                <a:spcPts val="0"/>
              </a:spcBef>
              <a:buSzPct val="100000"/>
              <a:defRPr sz="12200"/>
            </a:lvl5pPr>
            <a:lvl6pPr lvl="5" rtl="0" algn="ctr">
              <a:spcBef>
                <a:spcPts val="0"/>
              </a:spcBef>
              <a:buSzPct val="100000"/>
              <a:defRPr sz="12200"/>
            </a:lvl6pPr>
            <a:lvl7pPr lvl="6" rtl="0" algn="ctr">
              <a:spcBef>
                <a:spcPts val="0"/>
              </a:spcBef>
              <a:buSzPct val="100000"/>
              <a:defRPr sz="12200"/>
            </a:lvl7pPr>
            <a:lvl8pPr lvl="7" rtl="0" algn="ctr">
              <a:spcBef>
                <a:spcPts val="0"/>
              </a:spcBef>
              <a:buSzPct val="100000"/>
              <a:defRPr sz="12200"/>
            </a:lvl8pPr>
            <a:lvl9pPr lvl="8" rtl="0" algn="ctr">
              <a:spcBef>
                <a:spcPts val="0"/>
              </a:spcBef>
              <a:buSzPct val="100000"/>
              <a:defRPr sz="12200"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3125" lIns="93125" rIns="93125" wrap="square" tIns="931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Diapositiva de título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ctrTitle"/>
          </p:nvPr>
        </p:nvSpPr>
        <p:spPr>
          <a:xfrm>
            <a:off x="685801" y="841773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5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09" name="Shape 109"/>
          <p:cNvSpPr txBox="1"/>
          <p:nvPr>
            <p:ph idx="1" type="subTitle"/>
          </p:nvPr>
        </p:nvSpPr>
        <p:spPr>
          <a:xfrm>
            <a:off x="1143001" y="2701532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ctr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ítulo y objeto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Encabezado de secció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623888" y="1282306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5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23888" y="3442103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Dos objetos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28650" y="1369220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2" type="body"/>
          </p:nvPr>
        </p:nvSpPr>
        <p:spPr>
          <a:xfrm>
            <a:off x="4629154" y="1369220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ación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62984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29843" y="1260874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2" type="body"/>
          </p:nvPr>
        </p:nvSpPr>
        <p:spPr>
          <a:xfrm>
            <a:off x="629843" y="1878809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3" type="body"/>
          </p:nvPr>
        </p:nvSpPr>
        <p:spPr>
          <a:xfrm>
            <a:off x="4629155" y="1260874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4" type="body"/>
          </p:nvPr>
        </p:nvSpPr>
        <p:spPr>
          <a:xfrm>
            <a:off x="4629155" y="1878809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Solo el título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43" name="Shape 143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En blanco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Contenido con título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887394" y="740571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127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35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Shape 153"/>
          <p:cNvSpPr txBox="1"/>
          <p:nvPr>
            <p:ph idx="2" type="body"/>
          </p:nvPr>
        </p:nvSpPr>
        <p:spPr>
          <a:xfrm>
            <a:off x="629841" y="1543052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Shape 154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Imagen con título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59" name="Shape 159"/>
          <p:cNvSpPr/>
          <p:nvPr>
            <p:ph idx="2" type="pic"/>
          </p:nvPr>
        </p:nvSpPr>
        <p:spPr>
          <a:xfrm>
            <a:off x="3887394" y="740571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27586"/>
              <a:buFont typeface="Arial"/>
              <a:buNone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30769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36363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44444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29841" y="1543052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191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838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57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76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095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33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352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Shape 161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Shape 162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ítulo y texto vertical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 rot="5400000">
            <a:off x="2940308" y="-942430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Shape 167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8" name="Shape 168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Título vertical y texto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 rot="5400000">
            <a:off x="5350058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000"/>
            </a:lvl2pPr>
            <a:lvl3pPr indent="0" lvl="2" rtl="0">
              <a:spcBef>
                <a:spcPts val="0"/>
              </a:spcBef>
              <a:buNone/>
              <a:defRPr sz="1000"/>
            </a:lvl3pPr>
            <a:lvl4pPr indent="0" lvl="3" rtl="0">
              <a:spcBef>
                <a:spcPts val="0"/>
              </a:spcBef>
              <a:buNone/>
              <a:defRPr sz="1000"/>
            </a:lvl4pPr>
            <a:lvl5pPr indent="0" lvl="4" rtl="0">
              <a:spcBef>
                <a:spcPts val="0"/>
              </a:spcBef>
              <a:buNone/>
              <a:defRPr sz="1000"/>
            </a:lvl5pPr>
            <a:lvl6pPr indent="0" lvl="5" rtl="0">
              <a:spcBef>
                <a:spcPts val="0"/>
              </a:spcBef>
              <a:buNone/>
              <a:defRPr sz="1000"/>
            </a:lvl6pPr>
            <a:lvl7pPr indent="0" lvl="6" rtl="0">
              <a:spcBef>
                <a:spcPts val="0"/>
              </a:spcBef>
              <a:buNone/>
              <a:defRPr sz="1000"/>
            </a:lvl7pPr>
            <a:lvl8pPr indent="0" lvl="7" rtl="0">
              <a:spcBef>
                <a:spcPts val="0"/>
              </a:spcBef>
              <a:buNone/>
              <a:defRPr sz="1000"/>
            </a:lvl8pPr>
            <a:lvl9pPr indent="0" lvl="8" rtl="0">
              <a:spcBef>
                <a:spcPts val="0"/>
              </a:spcBef>
              <a:buNone/>
              <a:defRPr sz="1000"/>
            </a:lvl9pPr>
          </a:lstStyle>
          <a:p/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 rot="5400000">
            <a:off x="1349631" y="-446906"/>
            <a:ext cx="4359000" cy="58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" name="Shape 173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" name="Shape 174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Shape 175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s-419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3125" lIns="93125" rIns="93125" wrap="square" tIns="931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3125" lIns="93125" rIns="93125" wrap="square" tIns="931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○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■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○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■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○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■"/>
              <a:defRPr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125" lIns="93125" rIns="93125" wrap="square" tIns="931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s-419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SzPct val="80000"/>
              <a:buNone/>
              <a:defRPr sz="1000"/>
            </a:lvl2pPr>
            <a:lvl3pPr indent="0" lvl="2" rtl="0">
              <a:spcBef>
                <a:spcPts val="0"/>
              </a:spcBef>
              <a:buSzPct val="80000"/>
              <a:buNone/>
              <a:defRPr sz="1000"/>
            </a:lvl3pPr>
            <a:lvl4pPr indent="0" lvl="3" rtl="0">
              <a:spcBef>
                <a:spcPts val="0"/>
              </a:spcBef>
              <a:buSzPct val="80000"/>
              <a:buNone/>
              <a:defRPr sz="1000"/>
            </a:lvl4pPr>
            <a:lvl5pPr indent="0" lvl="4" rtl="0">
              <a:spcBef>
                <a:spcPts val="0"/>
              </a:spcBef>
              <a:buSzPct val="80000"/>
              <a:buNone/>
              <a:defRPr sz="1000"/>
            </a:lvl5pPr>
            <a:lvl6pPr indent="0" lvl="5" rtl="0">
              <a:spcBef>
                <a:spcPts val="0"/>
              </a:spcBef>
              <a:buSzPct val="80000"/>
              <a:buNone/>
              <a:defRPr sz="1000"/>
            </a:lvl6pPr>
            <a:lvl7pPr indent="0" lvl="6" rtl="0">
              <a:spcBef>
                <a:spcPts val="0"/>
              </a:spcBef>
              <a:buSzPct val="80000"/>
              <a:buNone/>
              <a:defRPr sz="1000"/>
            </a:lvl7pPr>
            <a:lvl8pPr indent="0" lvl="7" rtl="0">
              <a:spcBef>
                <a:spcPts val="0"/>
              </a:spcBef>
              <a:buSzPct val="80000"/>
              <a:buNone/>
              <a:defRPr sz="1000"/>
            </a:lvl8pPr>
            <a:lvl9pPr indent="0" lvl="8" rtl="0">
              <a:spcBef>
                <a:spcPts val="0"/>
              </a:spcBef>
              <a:buSzPct val="80000"/>
              <a:buNone/>
              <a:defRPr sz="1000"/>
            </a:lvl9pPr>
          </a:lstStyle>
          <a:p/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3225" lIns="53225" rIns="53225" wrap="square" tIns="53225"/>
          <a:lstStyle>
            <a:lvl1pPr indent="-38100" lvl="0" marL="203200" marR="0" rtl="0" algn="l">
              <a:lnSpc>
                <a:spcPct val="90000"/>
              </a:lnSpc>
              <a:spcBef>
                <a:spcPts val="9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6223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900" lvl="2" marL="1041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4605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1879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2987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717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1369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55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x="628651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l">
              <a:spcBef>
                <a:spcPts val="0"/>
              </a:spcBef>
              <a:buSzPct val="72727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3028953" y="4767269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/>
          <a:lstStyle>
            <a:lvl1pPr indent="0" lvl="0" marL="0" marR="0" rtl="0" algn="ctr">
              <a:spcBef>
                <a:spcPts val="0"/>
              </a:spcBef>
              <a:buSzPct val="72727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3556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985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541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4097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653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1082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638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2819400" marR="0" rtl="0" algn="l">
              <a:spcBef>
                <a:spcPts val="0"/>
              </a:spcBef>
              <a:buSzPct val="57142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6457956" y="476726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600" lIns="53225" rIns="53225" wrap="square" tIns="266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419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pic>
        <p:nvPicPr>
          <p:cNvPr id="106" name="Shape 10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-1837" y="4714638"/>
            <a:ext cx="9147600" cy="4293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/>
              <a:t>	 	 	 	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None/>
            </a:pPr>
            <a:r>
              <a:rPr lang="es-419"/>
              <a:t>Variables aleatorias discretas y continuas</a:t>
            </a:r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28657" y="1714505"/>
            <a:ext cx="7886700" cy="29181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indent="-139700" lvl="0" marL="266700" rtl="0">
              <a:spcBef>
                <a:spcPts val="0"/>
              </a:spcBef>
            </a:pPr>
            <a:r>
              <a:rPr lang="es-419"/>
              <a:t>lanzar la moneda</a:t>
            </a:r>
          </a:p>
          <a:p>
            <a:pPr indent="-139700" lvl="0" marL="266700" rtl="0">
              <a:spcBef>
                <a:spcPts val="0"/>
              </a:spcBef>
            </a:pPr>
            <a:r>
              <a:rPr lang="es-419"/>
              <a:t>el peso del animal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R:</a:t>
            </a:r>
          </a:p>
          <a:p>
            <a:pPr indent="-139700" lvl="0" marL="266700" rtl="0">
              <a:spcBef>
                <a:spcPts val="0"/>
              </a:spcBef>
            </a:pPr>
            <a:r>
              <a:rPr lang="es-419"/>
              <a:t>runif()</a:t>
            </a:r>
          </a:p>
          <a:p>
            <a:pPr indent="-139700" lvl="0" marL="266700" rtl="0">
              <a:spcBef>
                <a:spcPts val="0"/>
              </a:spcBef>
            </a:pPr>
            <a:r>
              <a:rPr lang="es-419"/>
              <a:t>sample()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/>
              <a:t>	 	 	 	</a:t>
            </a:r>
          </a:p>
          <a:p>
            <a:pPr lvl="0" rtl="0" algn="just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/>
              <a:t>Teorema Central del Límite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El teorema del límite central garantiza una distribución normal cuando n es suficientemente grande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Poisson distribución</a:t>
            </a:r>
          </a:p>
        </p:txBody>
      </p:sp>
      <p:pic>
        <p:nvPicPr>
          <p:cNvPr id="243" name="Shape 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457" y="1267997"/>
            <a:ext cx="4217470" cy="337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Poisson distribución</a:t>
            </a:r>
          </a:p>
        </p:txBody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dpois(x, lambda)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ppois(x, lambda)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Probabilidad condicionada</a:t>
            </a:r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>
                <a:solidFill>
                  <a:schemeClr val="accent4"/>
                </a:solidFill>
              </a:rPr>
              <a:t>p(A)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p(Cara)=0,5 y p(1 con dado)=1/6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s-419">
                <a:solidFill>
                  <a:schemeClr val="accent4"/>
                </a:solidFill>
              </a:rPr>
              <a:t>p(A|B)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p(tiene televisión) y p(tiene xbox)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p(tiene televisión|tiene xbox) &gt; p(tiene televisión)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Thomas Bayes</a:t>
            </a:r>
          </a:p>
        </p:txBody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1701 - 1761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Teorema de Bayes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Apostar en los caballos</a:t>
            </a:r>
          </a:p>
        </p:txBody>
      </p:sp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6700" y="1308100"/>
            <a:ext cx="2171781" cy="232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325" y="0"/>
            <a:ext cx="61733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  <a:br>
              <a:rPr lang="es-419"/>
            </a:br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dos caballos: Alejandro y Carlos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Las primeras 12 carreras: Alejandro ganó 5 veces y Carlos 7 veces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Probabilidad a priori: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5/12 = 42%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gana) = 7/12 = 58%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  <a:br>
              <a:rPr lang="es-419"/>
            </a:br>
          </a:p>
        </p:txBody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dos caballos: Alejandro y Carlos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Las primeras 12 carreras: Alejandro ganó 5 veces y Carlos 7 veces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Probabilidad a priori: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5/12 = 42%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gana) = 7/12 = 58%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80" name="Shape 280"/>
          <p:cNvCxnSpPr/>
          <p:nvPr/>
        </p:nvCxnSpPr>
        <p:spPr>
          <a:xfrm>
            <a:off x="3324300" y="3447275"/>
            <a:ext cx="17475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lg" w="lg" type="triangle"/>
            <a:tailEnd len="lg" w="lg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311700" y="116232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En días lluviosos Alejandro ganó 3 veces y perdió sólo 1 vez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Hoy está lloviendo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???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gana) = ???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Cuando sólo se mira la información sobre el clima: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Alejandro ganó 3 veces cuando llovió y 2 veces cuando no llovió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⅗ = 60% ???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Pero ignoramos la información sobre el número de victorias anteriores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Cómo combinar los dos?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Valor esperado o promedia</a:t>
            </a:r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suma de la probabilidad de cada posible suceso aleatorio multiplicado por el valor de dicho suceso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mean()</a:t>
            </a:r>
          </a:p>
        </p:txBody>
      </p:sp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7" y="2657405"/>
            <a:ext cx="4776389" cy="1106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graphicFrame>
        <p:nvGraphicFramePr>
          <p:cNvPr id="298" name="Shape 298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{219A2A99-F00A-4808-BE5C-6270BB6FD1DB}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graphicFrame>
        <p:nvGraphicFramePr>
          <p:cNvPr id="304" name="Shape 304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{219A2A99-F00A-4808-BE5C-6270BB6FD1DB}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ganó) = ¾ = 75%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ganó) = ¼ = 25%</a:t>
            </a:r>
          </a:p>
        </p:txBody>
      </p:sp>
      <p:graphicFrame>
        <p:nvGraphicFramePr>
          <p:cNvPr id="311" name="Shape 311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{219A2A99-F00A-4808-BE5C-6270BB6FD1DB}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Carrera de Caballos</a:t>
            </a:r>
          </a:p>
        </p:txBody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ganó) = ¾ = 75%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p(Carlos ganó) = ¼ = 25%</a:t>
            </a:r>
          </a:p>
        </p:txBody>
      </p:sp>
      <p:graphicFrame>
        <p:nvGraphicFramePr>
          <p:cNvPr id="318" name="Shape 318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{219A2A99-F00A-4808-BE5C-6270BB6FD1DB}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 lloviendo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Alejandro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Carlos ganó 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cxnSp>
        <p:nvCxnSpPr>
          <p:cNvPr id="319" name="Shape 319"/>
          <p:cNvCxnSpPr/>
          <p:nvPr/>
        </p:nvCxnSpPr>
        <p:spPr>
          <a:xfrm>
            <a:off x="3462250" y="3969500"/>
            <a:ext cx="1747500" cy="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lg" w="lg" type="triangle"/>
            <a:tailEnd len="lg" w="lg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</a:t>
            </a:r>
          </a:p>
        </p:txBody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4900">
                <a:solidFill>
                  <a:schemeClr val="accent4"/>
                </a:solidFill>
              </a:rPr>
              <a:t>p(A|B) = p(B|A) p(A) / p(B)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p(A|B) = Probabilidad de observar A cuando B es verdadero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p(B|A) = Probabilidad de observar B cuando A es verdadero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p(A) = Probabilidad de observar A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p(B) = Probabilidad de observar B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</a:t>
            </a:r>
          </a:p>
        </p:txBody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4900" u="sng">
                <a:solidFill>
                  <a:schemeClr val="accent4"/>
                </a:solidFill>
              </a:rPr>
              <a:t>p(A|B)</a:t>
            </a:r>
            <a:r>
              <a:rPr lang="es-419" sz="4900">
                <a:solidFill>
                  <a:schemeClr val="accent4"/>
                </a:solidFill>
              </a:rPr>
              <a:t> = </a:t>
            </a:r>
            <a:r>
              <a:rPr lang="es-419" sz="4900" u="sng">
                <a:solidFill>
                  <a:schemeClr val="accent4"/>
                </a:solidFill>
              </a:rPr>
              <a:t>p(B|A)</a:t>
            </a:r>
            <a:r>
              <a:rPr lang="es-419" sz="4900">
                <a:solidFill>
                  <a:schemeClr val="accent4"/>
                </a:solidFill>
              </a:rPr>
              <a:t> </a:t>
            </a:r>
            <a:r>
              <a:rPr lang="es-419" sz="4900" u="sng">
                <a:solidFill>
                  <a:schemeClr val="accent4"/>
                </a:solidFill>
              </a:rPr>
              <a:t>p(A)</a:t>
            </a:r>
            <a:r>
              <a:rPr lang="es-419" sz="4900">
                <a:solidFill>
                  <a:schemeClr val="accent4"/>
                </a:solidFill>
              </a:rPr>
              <a:t> / p(B)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probabilidad a posterior ~ verosimilitud (likelihood) * probabilidad a priori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 - Carrera de Caballos</a:t>
            </a:r>
          </a:p>
        </p:txBody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1600">
                <a:solidFill>
                  <a:schemeClr val="accent4"/>
                </a:solidFill>
              </a:rPr>
              <a:t>p(Alejandro gana|Lloviendo) = p(Lloviendo|Alejandro gana) p(Alejandro gana) / p(Lloviendo)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p(Lloviendo|Alejandro gana) = ⅗ = 0,6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gana) = 5/12 = 0,42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p(Lloviendo) = 4/12 = 0,33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p(Alejandro gana|Lloviendo) = 0,6 * 0,42 / 0,33 = 0,75 = 75%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Shape 3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4792"/>
            <a:ext cx="9144000" cy="4733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Fábrica</a:t>
            </a:r>
          </a:p>
        </p:txBody>
      </p:sp>
      <p:sp>
        <p:nvSpPr>
          <p:cNvPr id="348" name="Shape 3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Dos máquinas que fabrican productos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máquina "vieja" hace el 30% de los productos y el 10% de ellos está roto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máquina "nueva" hace el 70% de los productos y el 1% de ellos está roto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Toma un producto hecho y se observa que está roto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Cuál es la probabilidad de que este producto está hecho por la máquina "vieja"?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 - Fábrica</a:t>
            </a:r>
          </a:p>
        </p:txBody>
      </p:sp>
      <p:sp>
        <p:nvSpPr>
          <p:cNvPr id="354" name="Shape 3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1700">
                <a:solidFill>
                  <a:schemeClr val="accent4"/>
                </a:solidFill>
              </a:rPr>
              <a:t>p(La máquina "vieja"|roto) = p(roto|La máquina "vieja") p(La máquina "vieja") / p(roto)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p(roto|La máquina "vieja") = 0,1 = 10%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p(La máquina "vieja") = 0,3 = 30%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p(roto) = ???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idx="1" type="body"/>
          </p:nvPr>
        </p:nvSpPr>
        <p:spPr>
          <a:xfrm>
            <a:off x="628650" y="1369220"/>
            <a:ext cx="38862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419"/>
              <a:t>Median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Mediana es la "media" de una lista ordenada de números.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median()</a:t>
            </a:r>
          </a:p>
        </p:txBody>
      </p:sp>
      <p:sp>
        <p:nvSpPr>
          <p:cNvPr id="194" name="Shape 194"/>
          <p:cNvSpPr txBox="1"/>
          <p:nvPr>
            <p:ph idx="2" type="body"/>
          </p:nvPr>
        </p:nvSpPr>
        <p:spPr>
          <a:xfrm>
            <a:off x="4629154" y="1369220"/>
            <a:ext cx="38862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419"/>
              <a:t>Mode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Un número que aparece más a menudo es el modo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table()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Probabilidad total</a:t>
            </a:r>
          </a:p>
        </p:txBody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3700">
                <a:solidFill>
                  <a:schemeClr val="accent4"/>
                </a:solidFill>
              </a:rPr>
              <a:t>p(A) = p(A|B) p(B) + p(A|C)p(C)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Fábrica</a:t>
            </a:r>
          </a:p>
        </p:txBody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p(roto) = ???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Suma sobre todas las diferentes opciones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Teorema de Bayes extendido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p(roto) = p(roto|La máquina "vieja") p(La máquina "vieja") + </a:t>
            </a:r>
          </a:p>
          <a:p>
            <a:pPr indent="457200" lvl="0" marL="469900" rtl="0">
              <a:spcBef>
                <a:spcPts val="0"/>
              </a:spcBef>
              <a:buNone/>
            </a:pPr>
            <a:r>
              <a:rPr lang="es-419"/>
              <a:t>p(roto|La máquina "nueva") p(La máquina "nueva")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p(roto) = 0,1 * 0,3 + 0,01 * 0,7 = 0,037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Teorema de Bayes - Fábrica</a:t>
            </a:r>
          </a:p>
        </p:txBody>
      </p:sp>
      <p:sp>
        <p:nvSpPr>
          <p:cNvPr id="372" name="Shape 3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1700">
                <a:solidFill>
                  <a:schemeClr val="accent4"/>
                </a:solidFill>
              </a:rPr>
              <a:t>p(La máquina "vieja"|roto) = p(roto|La máquina "vieja") p(La máquina "vieja") / p(roto)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p(roto|La máquina "vieja") = 0,1 = 10%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p(La máquina "vieja") = 0,3 = 30%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p(roto) = 0,037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p(La máquina "vieja"|roto) = 0,1 * 0,3 / 0,037 = 0,81 = 81%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p(La máquina "nueva"|roto) = 1 - p(La máquina "vieja"|roto) = 0,19 = 19%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Naive Bayes classifier</a:t>
            </a:r>
          </a:p>
        </p:txBody>
      </p:sp>
      <p:sp>
        <p:nvSpPr>
          <p:cNvPr id="378" name="Shape 3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3125" lIns="93125" rIns="93125" wrap="square" tIns="931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Hasta ahora sólo el ejemplo con una pieza de evidencia, ¿y si tenemos mucha evidencia?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matemática se complica a menos que supongamos: las características son independientes -&gt; ‘Naive’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Sencillo y rápido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Pero otros como el Random Forest que alza usualmente lo superan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Utilizado con éxito en filtros de spam y análisis de texto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Naive Bayes Clasificador</a:t>
            </a:r>
          </a:p>
        </p:txBody>
      </p:sp>
      <p:sp>
        <p:nvSpPr>
          <p:cNvPr id="384" name="Shape 384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paquete: e1071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Ejercicios</a:t>
            </a:r>
          </a:p>
        </p:txBody>
      </p:sp>
      <p:sp>
        <p:nvSpPr>
          <p:cNvPr id="390" name="Shape 390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John </a:t>
            </a:r>
            <a:r>
              <a:rPr lang="es-419"/>
              <a:t>tiene</a:t>
            </a:r>
            <a:r>
              <a:rPr lang="es-419"/>
              <a:t> un computador con un </a:t>
            </a:r>
            <a:r>
              <a:rPr lang="es-419"/>
              <a:t>batería</a:t>
            </a:r>
            <a:r>
              <a:rPr lang="es-419"/>
              <a:t> que tiene un </a:t>
            </a:r>
            <a:r>
              <a:rPr lang="es-419"/>
              <a:t>distribución</a:t>
            </a:r>
            <a:r>
              <a:rPr lang="es-419"/>
              <a:t> normal: </a:t>
            </a:r>
          </a:p>
          <a:p>
            <a:pPr lvl="0">
              <a:spcBef>
                <a:spcPts val="0"/>
              </a:spcBef>
              <a:buNone/>
            </a:pPr>
            <a:r>
              <a:rPr lang="es-419"/>
              <a:t>mean  					50 horas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standard deviation 		15 horas</a:t>
            </a:r>
          </a:p>
          <a:p>
            <a:pPr indent="0" lvl="0" marL="165100" rtl="0">
              <a:spcBef>
                <a:spcPts val="0"/>
              </a:spcBef>
              <a:buNone/>
            </a:pPr>
            <a:r>
              <a:rPr lang="es-419"/>
              <a:t>Cual es la </a:t>
            </a:r>
            <a:r>
              <a:rPr lang="es-419"/>
              <a:t>probabilidad</a:t>
            </a:r>
            <a:r>
              <a:rPr lang="es-419"/>
              <a:t> que </a:t>
            </a:r>
            <a:r>
              <a:rPr lang="es-419"/>
              <a:t>esté</a:t>
            </a:r>
            <a:r>
              <a:rPr lang="es-419"/>
              <a:t> </a:t>
            </a:r>
            <a:r>
              <a:rPr lang="es-419"/>
              <a:t>batería</a:t>
            </a:r>
            <a:r>
              <a:rPr lang="es-419"/>
              <a:t> va a </a:t>
            </a:r>
            <a:r>
              <a:rPr lang="es-419"/>
              <a:t>permanecer</a:t>
            </a:r>
            <a:r>
              <a:rPr lang="es-419"/>
              <a:t> entre 50 y 70 horas?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Ejercicio: Google entrevista</a:t>
            </a:r>
          </a:p>
        </p:txBody>
      </p:sp>
      <p:sp>
        <p:nvSpPr>
          <p:cNvPr id="396" name="Shape 396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Una máquina tiene un botón y después cada click tu vas a obtener un 1 o 0.  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La probabilidad de un 1 es 20% o 30% depende la máquina.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Cómo puedes saber si tu maquina es de 20% o 30%?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8915" y="0"/>
            <a:ext cx="2749728" cy="471535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 txBox="1"/>
          <p:nvPr/>
        </p:nvSpPr>
        <p:spPr>
          <a:xfrm>
            <a:off x="0" y="3774285"/>
            <a:ext cx="3143100" cy="13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800"/>
              <a:t>https://es.wikipedia.org/wiki/Mediana_(estad%C3%ADstica)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6332" y="0"/>
            <a:ext cx="5491351" cy="4632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/>
              <a:t>Varianza (variance)</a:t>
            </a:r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desviación de dicha variable respecto a su media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s-419"/>
              <a:t>var()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/>
              <a:t>sd()</a:t>
            </a:r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875" y="2026371"/>
            <a:ext cx="6858253" cy="899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lang="es-419"/>
              <a:t>Desviación típica (standard deviation)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la raíz cuadrada de la varianza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Normal distribución</a:t>
            </a:r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09" y="1268001"/>
            <a:ext cx="5915311" cy="3276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628651" y="273845"/>
            <a:ext cx="7886700" cy="994200"/>
          </a:xfrm>
          <a:prstGeom prst="rect">
            <a:avLst/>
          </a:prstGeom>
        </p:spPr>
        <p:txBody>
          <a:bodyPr anchorCtr="0" anchor="ctr" bIns="53225" lIns="53225" rIns="53225" wrap="square" tIns="53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Normal distribución</a:t>
            </a:r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28651" y="1369220"/>
            <a:ext cx="7886700" cy="3263400"/>
          </a:xfrm>
          <a:prstGeom prst="rect">
            <a:avLst/>
          </a:prstGeom>
        </p:spPr>
        <p:txBody>
          <a:bodyPr anchorCtr="0" anchor="t" bIns="53225" lIns="53225" rIns="53225" wrap="square" tIns="532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dnorm(x, mean = 0, sd = 1)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pnorm(x, mean = 0, sd = 1)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BSGRUPO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